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16" r:id="rId4"/>
    <p:sldId id="320" r:id="rId5"/>
    <p:sldId id="262" r:id="rId6"/>
    <p:sldId id="258" r:id="rId7"/>
    <p:sldId id="267" r:id="rId8"/>
    <p:sldId id="266" r:id="rId9"/>
    <p:sldId id="263" r:id="rId10"/>
    <p:sldId id="259" r:id="rId11"/>
    <p:sldId id="268" r:id="rId12"/>
    <p:sldId id="269" r:id="rId13"/>
    <p:sldId id="260" r:id="rId14"/>
    <p:sldId id="264" r:id="rId15"/>
    <p:sldId id="265" r:id="rId16"/>
    <p:sldId id="270" r:id="rId17"/>
    <p:sldId id="297" r:id="rId18"/>
    <p:sldId id="298" r:id="rId19"/>
    <p:sldId id="261" r:id="rId20"/>
    <p:sldId id="273" r:id="rId21"/>
    <p:sldId id="275" r:id="rId22"/>
    <p:sldId id="276" r:id="rId23"/>
    <p:sldId id="277" r:id="rId24"/>
    <p:sldId id="306" r:id="rId25"/>
    <p:sldId id="308" r:id="rId26"/>
    <p:sldId id="307" r:id="rId27"/>
    <p:sldId id="309" r:id="rId28"/>
    <p:sldId id="310" r:id="rId29"/>
    <p:sldId id="311" r:id="rId30"/>
    <p:sldId id="312" r:id="rId31"/>
    <p:sldId id="313" r:id="rId32"/>
    <p:sldId id="278" r:id="rId33"/>
    <p:sldId id="281" r:id="rId34"/>
    <p:sldId id="280" r:id="rId35"/>
    <p:sldId id="300" r:id="rId36"/>
    <p:sldId id="301" r:id="rId37"/>
    <p:sldId id="296" r:id="rId38"/>
    <p:sldId id="302" r:id="rId39"/>
    <p:sldId id="274" r:id="rId40"/>
    <p:sldId id="282" r:id="rId41"/>
    <p:sldId id="291" r:id="rId42"/>
    <p:sldId id="290" r:id="rId43"/>
    <p:sldId id="286" r:id="rId44"/>
    <p:sldId id="294" r:id="rId45"/>
    <p:sldId id="295" r:id="rId46"/>
    <p:sldId id="289" r:id="rId47"/>
    <p:sldId id="303" r:id="rId48"/>
    <p:sldId id="292" r:id="rId49"/>
    <p:sldId id="299" r:id="rId50"/>
    <p:sldId id="304" r:id="rId51"/>
    <p:sldId id="314" r:id="rId52"/>
    <p:sldId id="315" r:id="rId53"/>
    <p:sldId id="293" r:id="rId54"/>
    <p:sldId id="305" r:id="rId55"/>
    <p:sldId id="319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4" autoAdjust="0"/>
    <p:restoredTop sz="94660"/>
  </p:normalViewPr>
  <p:slideViewPr>
    <p:cSldViewPr>
      <p:cViewPr varScale="1">
        <p:scale>
          <a:sx n="74" d="100"/>
          <a:sy n="74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D2E87-E017-431D-82F1-D280B5F56DE2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B003D-2793-41D7-B66A-FFE5B78AE77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1A90C9-3C80-45D8-A8BF-D272D667B942}" type="slidenum">
              <a:rPr lang="en-GB" altLang="pl-PL" smtClean="0"/>
              <a:pPr/>
              <a:t>33</a:t>
            </a:fld>
            <a:endParaRPr lang="en-GB" altLang="pl-PL" smtClean="0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35DC1E-9602-4F68-8F17-C29428A77627}" type="slidenum">
              <a:rPr lang="en-GB" altLang="pl-PL" sz="1200">
                <a:solidFill>
                  <a:srgbClr val="FFFFFF"/>
                </a:solidFill>
              </a:rPr>
              <a:pPr algn="r" eaLnBrk="1" hangingPunct="1"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altLang="pl-PL" sz="1200">
              <a:solidFill>
                <a:srgbClr val="FFFF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86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noFill/>
          <a:ln/>
        </p:spPr>
        <p:txBody>
          <a:bodyPr wrap="none" anchor="ctr"/>
          <a:lstStyle/>
          <a:p>
            <a:endParaRPr lang="pl-PL" alt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2016-09-24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pl.wikipedia.org/wiki/%C5%9Awit_Nowy_Dw%C3%B3r_Mazowieck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slabe\15%20bramka%200-1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slabe\18%20bramka%200-2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24%20bramka%201-2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41%20bramka%202-2.avi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slabe\3.avi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6.avi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5%20rozny.av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lwo\7%20rozny.avi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Staż trenerski</a:t>
            </a:r>
            <a:br>
              <a:rPr lang="pl-PL" dirty="0" smtClean="0"/>
            </a:br>
            <a:r>
              <a:rPr lang="pl-PL" dirty="0" smtClean="0"/>
              <a:t>KS </a:t>
            </a:r>
            <a:r>
              <a:rPr lang="pl-PL" dirty="0" err="1" smtClean="0"/>
              <a:t>Legionovia</a:t>
            </a:r>
            <a:r>
              <a:rPr lang="pl-PL" dirty="0" smtClean="0"/>
              <a:t> KZB Legionowo</a:t>
            </a:r>
            <a:br>
              <a:rPr lang="pl-PL" dirty="0" smtClean="0"/>
            </a:br>
            <a:r>
              <a:rPr lang="pl-PL" dirty="0" smtClean="0"/>
              <a:t>12-18.09.2016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Kurs UEFA B </a:t>
            </a:r>
            <a:r>
              <a:rPr lang="pl-PL" dirty="0" smtClean="0"/>
              <a:t>wyrównawczy</a:t>
            </a:r>
          </a:p>
        </p:txBody>
      </p:sp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3528" y="0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Rafał Kleniewski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rl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19818"/>
            <a:ext cx="6912768" cy="4286726"/>
          </a:xfrm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pl-PL" dirty="0" smtClean="0"/>
              <a:t>Boisko typu „Orlik”</a:t>
            </a:r>
            <a:endParaRPr lang="pl-PL" dirty="0"/>
          </a:p>
        </p:txBody>
      </p:sp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Hala „Arena Legionowo”</a:t>
            </a:r>
            <a:endParaRPr lang="pl-PL" dirty="0"/>
          </a:p>
        </p:txBody>
      </p:sp>
      <p:pic>
        <p:nvPicPr>
          <p:cNvPr id="4" name="Symbol zastępczy zawartości 3" descr="Arena_Legionow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7668"/>
            <a:ext cx="8229600" cy="4071026"/>
          </a:xfrm>
        </p:spPr>
      </p:pic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Siłownia</a:t>
            </a:r>
            <a:endParaRPr lang="pl-PL" dirty="0"/>
          </a:p>
        </p:txBody>
      </p:sp>
      <p:pic>
        <p:nvPicPr>
          <p:cNvPr id="4" name="Symbol zastępczy zawartości 3" descr="siłow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7212548" cy="4806027"/>
          </a:xfrm>
        </p:spPr>
      </p:pic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Sztab szkoleniowy</a:t>
            </a:r>
            <a:endParaRPr lang="pl-PL" dirty="0"/>
          </a:p>
        </p:txBody>
      </p:sp>
      <p:pic>
        <p:nvPicPr>
          <p:cNvPr id="6" name="Symbol zastępczy zawartości 5" descr="Rysz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1797918" cy="1797918"/>
          </a:xfrm>
        </p:spPr>
      </p:pic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  <p:pic>
        <p:nvPicPr>
          <p:cNvPr id="7" name="Obraz 6" descr="Patr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132856"/>
            <a:ext cx="1728192" cy="1800200"/>
          </a:xfrm>
          <a:prstGeom prst="rect">
            <a:avLst/>
          </a:prstGeom>
        </p:spPr>
      </p:pic>
      <p:pic>
        <p:nvPicPr>
          <p:cNvPr id="8" name="Obraz 7" descr="Micha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2132856"/>
            <a:ext cx="1656184" cy="18002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55576" y="429309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Ryszard Wieczorek</a:t>
            </a:r>
          </a:p>
          <a:p>
            <a:r>
              <a:rPr lang="pl-PL" dirty="0" smtClean="0"/>
              <a:t>I trener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915816" y="436510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Patryk </a:t>
            </a:r>
          </a:p>
          <a:p>
            <a:r>
              <a:rPr lang="pl-PL" dirty="0" smtClean="0"/>
              <a:t>Drewnowski</a:t>
            </a:r>
          </a:p>
          <a:p>
            <a:r>
              <a:rPr lang="pl-PL" dirty="0" smtClean="0"/>
              <a:t>II trener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308304" y="436510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Michał </a:t>
            </a:r>
            <a:r>
              <a:rPr lang="pl-PL" dirty="0" err="1" smtClean="0"/>
              <a:t>Trzaskoma</a:t>
            </a:r>
            <a:endParaRPr lang="pl-PL" dirty="0" smtClean="0"/>
          </a:p>
          <a:p>
            <a:r>
              <a:rPr lang="pl-PL" dirty="0" smtClean="0"/>
              <a:t>Fizjoterapeuta</a:t>
            </a:r>
          </a:p>
        </p:txBody>
      </p:sp>
      <p:pic>
        <p:nvPicPr>
          <p:cNvPr id="12" name="Obraz 11" descr="mac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2132857"/>
            <a:ext cx="1512168" cy="180020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220072" y="4365104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Michał </a:t>
            </a:r>
          </a:p>
          <a:p>
            <a:r>
              <a:rPr lang="pl-PL" dirty="0" smtClean="0"/>
              <a:t>Macek</a:t>
            </a:r>
          </a:p>
          <a:p>
            <a:r>
              <a:rPr lang="pl-PL" dirty="0" smtClean="0"/>
              <a:t>trener bramkarzy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pl-PL" sz="4500" b="1" dirty="0" smtClean="0"/>
              <a:t>Ryszard Wieczorek </a:t>
            </a:r>
          </a:p>
          <a:p>
            <a:r>
              <a:rPr lang="pl-PL" dirty="0" smtClean="0"/>
              <a:t>I trener – licencja UEFA PRO</a:t>
            </a:r>
          </a:p>
          <a:p>
            <a:r>
              <a:rPr lang="pl-PL" dirty="0" smtClean="0"/>
              <a:t>Data urodzenia: 25 stycznia 1962</a:t>
            </a:r>
          </a:p>
          <a:p>
            <a:r>
              <a:rPr lang="pl-PL" u="sng" dirty="0" smtClean="0"/>
              <a:t>Kariera trenerska: </a:t>
            </a:r>
          </a:p>
          <a:p>
            <a:pPr>
              <a:lnSpc>
                <a:spcPct val="120000"/>
              </a:lnSpc>
              <a:buNone/>
            </a:pPr>
            <a:r>
              <a:rPr lang="pl-PL" dirty="0" smtClean="0"/>
              <a:t>	2001–2004 Odra Wodzisław Śl. – I liga (wtedy najwyższy poziom rozgrywkowy)</a:t>
            </a:r>
            <a:br>
              <a:rPr lang="pl-PL" dirty="0" smtClean="0"/>
            </a:br>
            <a:r>
              <a:rPr lang="pl-PL" dirty="0" smtClean="0"/>
              <a:t>2004–2005 Korona Kielce - I liga ( II poziom rozgrywkowy) - awans</a:t>
            </a:r>
          </a:p>
          <a:p>
            <a:pPr>
              <a:lnSpc>
                <a:spcPct val="120000"/>
              </a:lnSpc>
              <a:buNone/>
            </a:pPr>
            <a:r>
              <a:rPr lang="pl-PL" dirty="0" smtClean="0"/>
              <a:t>	2005-2007 Korona Kielce - Ekstraklasa</a:t>
            </a:r>
            <a:br>
              <a:rPr lang="pl-PL" dirty="0" smtClean="0"/>
            </a:br>
            <a:r>
              <a:rPr lang="pl-PL" dirty="0" smtClean="0"/>
              <a:t>2007–2008 Górnik Zabrze - Ekstraklasa</a:t>
            </a:r>
            <a:br>
              <a:rPr lang="pl-PL" dirty="0" smtClean="0"/>
            </a:br>
            <a:r>
              <a:rPr lang="pl-PL" dirty="0" smtClean="0"/>
              <a:t>2008–2009 Odra Wodzisław Śl. - Ekstraklasa</a:t>
            </a:r>
            <a:br>
              <a:rPr lang="pl-PL" dirty="0" smtClean="0"/>
            </a:br>
            <a:r>
              <a:rPr lang="pl-PL" dirty="0" smtClean="0"/>
              <a:t>2010 Piast Gliwice Ekstraklasa – </a:t>
            </a:r>
            <a:r>
              <a:rPr lang="pl-PL" dirty="0" err="1" smtClean="0"/>
              <a:t>Ekstraklasa</a:t>
            </a:r>
            <a:r>
              <a:rPr lang="pl-PL" dirty="0" smtClean="0"/>
              <a:t> - spadek do I ligi</a:t>
            </a:r>
            <a:br>
              <a:rPr lang="pl-PL" dirty="0" smtClean="0"/>
            </a:br>
            <a:r>
              <a:rPr lang="pl-PL" dirty="0" smtClean="0"/>
              <a:t>2011–2013 Energetyk ROW Rybnik II Liga</a:t>
            </a:r>
            <a:br>
              <a:rPr lang="pl-PL" dirty="0" smtClean="0"/>
            </a:br>
            <a:r>
              <a:rPr lang="pl-PL" dirty="0" smtClean="0"/>
              <a:t>2013–2014 Górnik Zabrze - Ekstraklasa</a:t>
            </a:r>
            <a:br>
              <a:rPr lang="pl-PL" dirty="0" smtClean="0"/>
            </a:br>
            <a:r>
              <a:rPr lang="pl-PL" dirty="0" smtClean="0"/>
              <a:t>2014-2015 </a:t>
            </a:r>
            <a:r>
              <a:rPr lang="pl-PL" dirty="0" err="1" smtClean="0"/>
              <a:t>Limanovia</a:t>
            </a:r>
            <a:r>
              <a:rPr lang="pl-PL" dirty="0" smtClean="0"/>
              <a:t> Limanowa II liga</a:t>
            </a:r>
            <a:br>
              <a:rPr lang="pl-PL" dirty="0" smtClean="0"/>
            </a:br>
            <a:r>
              <a:rPr lang="pl-PL" dirty="0" smtClean="0"/>
              <a:t>od 14 września 2015 </a:t>
            </a:r>
            <a:r>
              <a:rPr lang="pl-PL" dirty="0" err="1" smtClean="0"/>
              <a:t>Legionovia</a:t>
            </a:r>
            <a:r>
              <a:rPr lang="pl-PL" dirty="0" smtClean="0"/>
              <a:t> Legionowo – II liga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Sztab szkoleniowy</a:t>
            </a:r>
            <a:endParaRPr lang="pl-PL" dirty="0"/>
          </a:p>
        </p:txBody>
      </p:sp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Ryszard Wieczorek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b="1" u="sng" dirty="0" smtClean="0"/>
              <a:t>Największe sukcesy:</a:t>
            </a:r>
          </a:p>
          <a:p>
            <a:r>
              <a:rPr lang="pl-PL" dirty="0" smtClean="0"/>
              <a:t>5 miejsce w I lidze w sezonie 2001/02, 2002/03 - Odra Wodzisław Śl. </a:t>
            </a:r>
          </a:p>
          <a:p>
            <a:r>
              <a:rPr lang="pl-PL" dirty="0" smtClean="0"/>
              <a:t>Awans do Ekstraklasy 2004/05 - Korona Kielce</a:t>
            </a:r>
          </a:p>
          <a:p>
            <a:r>
              <a:rPr lang="pl-PL" dirty="0" smtClean="0"/>
              <a:t>5 miejsce w Ekstraklasie 2005/06, półfinał Pucharu Polski - Korona Kielce</a:t>
            </a:r>
          </a:p>
          <a:p>
            <a:r>
              <a:rPr lang="pl-PL" dirty="0" smtClean="0"/>
              <a:t>Finał Pucharu Polski 2006/07 - Korona Kielce</a:t>
            </a:r>
          </a:p>
          <a:p>
            <a:pPr>
              <a:buNone/>
            </a:pPr>
            <a:r>
              <a:rPr lang="pl-PL" b="1" u="sng" dirty="0" smtClean="0"/>
              <a:t>Największe porażki:</a:t>
            </a:r>
          </a:p>
          <a:p>
            <a:r>
              <a:rPr lang="pl-PL" dirty="0" smtClean="0"/>
              <a:t>Piast Gliwice  – Ekstraklasa 2010  - spadek do I ligi</a:t>
            </a:r>
          </a:p>
          <a:p>
            <a:r>
              <a:rPr lang="pl-PL" dirty="0" err="1" smtClean="0"/>
              <a:t>Limanovia</a:t>
            </a:r>
            <a:r>
              <a:rPr lang="pl-PL" dirty="0" smtClean="0"/>
              <a:t> Limanowa II liga 2014-2015 zwolniony w kwietniu ze względu na niezadowalające wyniki sportowe (ostatnie miejsce w tabeli)</a:t>
            </a:r>
          </a:p>
          <a:p>
            <a:endParaRPr lang="pl-PL" dirty="0"/>
          </a:p>
        </p:txBody>
      </p:sp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Kadra I zespołu</a:t>
            </a:r>
            <a:endParaRPr lang="pl-PL" dirty="0"/>
          </a:p>
        </p:txBody>
      </p:sp>
      <p:pic>
        <p:nvPicPr>
          <p:cNvPr id="4" name="Symbol zastępczy zawartości 3" descr="14107731_1234513439927184_6834334192205395095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355741" cy="4902630"/>
          </a:xfrm>
        </p:spPr>
      </p:pic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kadr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kadr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4725144"/>
          </a:xfrm>
        </p:spPr>
      </p:pic>
      <p:pic>
        <p:nvPicPr>
          <p:cNvPr id="6" name="Obraz 5" descr="kadr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97760"/>
            <a:ext cx="914400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Mikrocykl</a:t>
            </a:r>
            <a:r>
              <a:rPr lang="pl-PL" dirty="0" smtClean="0"/>
              <a:t> treningowy</a:t>
            </a:r>
            <a:br>
              <a:rPr lang="pl-PL" dirty="0" smtClean="0"/>
            </a:br>
            <a:r>
              <a:rPr lang="pl-PL" dirty="0" smtClean="0"/>
              <a:t>12-18.09.2016</a:t>
            </a:r>
            <a:endParaRPr lang="pl-PL" dirty="0"/>
          </a:p>
        </p:txBody>
      </p:sp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  <p:pic>
        <p:nvPicPr>
          <p:cNvPr id="9" name="Symbol zastępczy zawartości 8" descr="mikocyk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0204" y="2060848"/>
            <a:ext cx="9153560" cy="3816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KS </a:t>
            </a:r>
            <a:r>
              <a:rPr lang="pl-PL" b="1" dirty="0" err="1" smtClean="0"/>
              <a:t>Legionovia</a:t>
            </a:r>
            <a:r>
              <a:rPr lang="pl-PL" b="1" dirty="0" smtClean="0"/>
              <a:t> KZB Legionowo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b="1" dirty="0" smtClean="0"/>
              <a:t>Rok założenia: </a:t>
            </a:r>
            <a:r>
              <a:rPr lang="pl-PL" dirty="0" smtClean="0"/>
              <a:t>1930</a:t>
            </a:r>
          </a:p>
          <a:p>
            <a:pPr>
              <a:buNone/>
            </a:pPr>
            <a:r>
              <a:rPr lang="pl-PL" b="1" dirty="0" smtClean="0"/>
              <a:t>Barwy:</a:t>
            </a:r>
            <a:r>
              <a:rPr lang="pl-PL" dirty="0" smtClean="0"/>
              <a:t> </a:t>
            </a:r>
            <a:r>
              <a:rPr lang="pl-PL" dirty="0" err="1" smtClean="0"/>
              <a:t>biało-żółto-czerwone</a:t>
            </a:r>
            <a:endParaRPr lang="pl-PL" dirty="0" smtClean="0"/>
          </a:p>
          <a:p>
            <a:pPr>
              <a:buNone/>
            </a:pPr>
            <a:r>
              <a:rPr lang="pl-PL" b="1" dirty="0" smtClean="0"/>
              <a:t>Sukcesy:</a:t>
            </a:r>
          </a:p>
          <a:p>
            <a:r>
              <a:rPr lang="pl-PL" dirty="0" smtClean="0"/>
              <a:t>2. miejsce w III lidze (1996/1997)</a:t>
            </a:r>
          </a:p>
          <a:p>
            <a:r>
              <a:rPr lang="pl-PL" dirty="0" smtClean="0"/>
              <a:t>1. miejsce w III lidze (2012/2013)</a:t>
            </a:r>
          </a:p>
          <a:p>
            <a:r>
              <a:rPr lang="pl-PL" dirty="0" smtClean="0"/>
              <a:t>4. miejsce w II lidze wschodniej (2013/2014)</a:t>
            </a:r>
          </a:p>
          <a:p>
            <a:pPr>
              <a:buNone/>
            </a:pPr>
            <a:r>
              <a:rPr lang="pl-PL" b="1" dirty="0" smtClean="0"/>
              <a:t>Adres:</a:t>
            </a:r>
            <a:r>
              <a:rPr lang="pl-PL" dirty="0" smtClean="0"/>
              <a:t> ul. Parkowa 27a, 05-120 Legionowo</a:t>
            </a:r>
          </a:p>
          <a:p>
            <a:pPr>
              <a:buNone/>
            </a:pPr>
            <a:r>
              <a:rPr lang="pl-PL" b="1" dirty="0" smtClean="0"/>
              <a:t>Stadion: </a:t>
            </a:r>
            <a:r>
              <a:rPr lang="pl-PL" dirty="0" err="1" smtClean="0"/>
              <a:t>Stadion</a:t>
            </a:r>
            <a:r>
              <a:rPr lang="pl-PL" dirty="0" smtClean="0"/>
              <a:t> Miejski w Legionowie im. ks. </a:t>
            </a:r>
            <a:r>
              <a:rPr lang="pl-PL" dirty="0" err="1" smtClean="0"/>
              <a:t>płk</a:t>
            </a:r>
            <a:r>
              <a:rPr lang="pl-PL" dirty="0" smtClean="0"/>
              <a:t>. Jana </a:t>
            </a:r>
            <a:r>
              <a:rPr lang="pl-PL" dirty="0" err="1" smtClean="0"/>
              <a:t>Mrugacza</a:t>
            </a:r>
            <a:r>
              <a:rPr lang="pl-PL" dirty="0" smtClean="0"/>
              <a:t> (Pojemność: 1730)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1412776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0" y="0"/>
            <a:ext cx="2376264" cy="404664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>Trening 1</a:t>
            </a:r>
            <a:endParaRPr lang="pl-PL" sz="2800" dirty="0"/>
          </a:p>
        </p:txBody>
      </p:sp>
      <p:pic>
        <p:nvPicPr>
          <p:cNvPr id="8" name="Symbol zastępczy zawartości 7" descr="Lwo T1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1612" y="548680"/>
            <a:ext cx="9195612" cy="630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wo t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21"/>
            <a:ext cx="9144000" cy="6891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1 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356" y="980728"/>
            <a:ext cx="9085643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1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920" y="0"/>
            <a:ext cx="919092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340768"/>
          </a:xfrm>
        </p:spPr>
      </p:pic>
      <p:pic>
        <p:nvPicPr>
          <p:cNvPr id="5" name="Obraz 4" descr="t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t2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568952" cy="6832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t2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175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2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65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496944" cy="1124744"/>
          </a:xfrm>
        </p:spPr>
      </p:pic>
      <p:pic>
        <p:nvPicPr>
          <p:cNvPr id="5" name="Obraz 4" descr="t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27569"/>
            <a:ext cx="9144000" cy="5830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3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7714"/>
            <a:ext cx="9144000" cy="69201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Protoplastą </a:t>
            </a:r>
            <a:r>
              <a:rPr lang="pl-PL" dirty="0" err="1" smtClean="0"/>
              <a:t>Legionovii</a:t>
            </a:r>
            <a:r>
              <a:rPr lang="pl-PL" dirty="0" smtClean="0"/>
              <a:t> był Robotniczy Klub Sportowy </a:t>
            </a:r>
            <a:r>
              <a:rPr lang="pl-PL" i="1" dirty="0" smtClean="0"/>
              <a:t>Czerwoni</a:t>
            </a:r>
            <a:r>
              <a:rPr lang="pl-PL" dirty="0" smtClean="0"/>
              <a:t>, który powstał jesienią 1930 z inicjatywy działaczy (m.in. Jana Lisowskiego) OM-TUR – legionowskiego oddziału Polskiej Partii Socjalistycznej. Pierwsze boisko utworzono obok siedziby oddziału PPS. W dwa lata później </a:t>
            </a:r>
            <a:r>
              <a:rPr lang="pl-PL" i="1" dirty="0" smtClean="0"/>
              <a:t>Czerwoni</a:t>
            </a:r>
            <a:r>
              <a:rPr lang="pl-PL" dirty="0" smtClean="0"/>
              <a:t> mieli już pełnowymiarowe boisko.</a:t>
            </a:r>
          </a:p>
          <a:p>
            <a:r>
              <a:rPr lang="pl-PL" dirty="0" smtClean="0"/>
              <a:t>Pierwszy mecz mistrzowski rozegrano w kwietniu 1932. Przeciwnikiem </a:t>
            </a:r>
            <a:r>
              <a:rPr lang="pl-PL" i="1" dirty="0" smtClean="0"/>
              <a:t>Czerwonych</a:t>
            </a:r>
            <a:r>
              <a:rPr lang="pl-PL" dirty="0" smtClean="0"/>
              <a:t> była żydowska drużyna </a:t>
            </a:r>
            <a:r>
              <a:rPr lang="pl-PL" i="1" dirty="0" err="1" smtClean="0"/>
              <a:t>Hapoel</a:t>
            </a:r>
            <a:r>
              <a:rPr lang="pl-PL" dirty="0" smtClean="0"/>
              <a:t> ze stolicy. Legionowianie wygrali 8:3. </a:t>
            </a:r>
            <a:r>
              <a:rPr lang="pl-PL" i="1" dirty="0" smtClean="0"/>
              <a:t>Czerwoni</a:t>
            </a:r>
            <a:r>
              <a:rPr lang="pl-PL" dirty="0" smtClean="0"/>
              <a:t> nie zawiesili piłkarskiej działalności także w czasie wojny i okupacji.</a:t>
            </a:r>
          </a:p>
          <a:p>
            <a:r>
              <a:rPr lang="pl-PL" dirty="0" smtClean="0"/>
              <a:t>Po wojnie boisko piłkarskie miało różne lokalizacje, stadion przy ul. Parkowej oddano do użytku 18 lipca 1964. Znaczącą rolę w Społecznym Komitecie Budowy Stadionu odegrał Honorowy Obywatel Miasta Legionowa ksiądz </a:t>
            </a:r>
            <a:r>
              <a:rPr lang="pl-PL" dirty="0" err="1" smtClean="0"/>
              <a:t>płk</a:t>
            </a:r>
            <a:r>
              <a:rPr lang="pl-PL" dirty="0" smtClean="0"/>
              <a:t>. Jan </a:t>
            </a:r>
            <a:r>
              <a:rPr lang="pl-PL" dirty="0" err="1" smtClean="0"/>
              <a:t>Mrugacz</a:t>
            </a:r>
            <a:r>
              <a:rPr lang="pl-PL" dirty="0" smtClean="0"/>
              <a:t>. W rozegranym na inaugurację meczu piłkarskim pomiędzy </a:t>
            </a:r>
            <a:r>
              <a:rPr lang="pl-PL" dirty="0" err="1" smtClean="0"/>
              <a:t>Legionovią</a:t>
            </a:r>
            <a:r>
              <a:rPr lang="pl-PL" dirty="0" smtClean="0"/>
              <a:t>, a Świt Nowy Dwór Mazowiecki</a:t>
            </a:r>
            <a:r>
              <a:rPr lang="pl-PL" dirty="0" smtClean="0">
                <a:hlinkClick r:id="rId2" tooltip="Świt Nowy Dwór Mazowiecki"/>
              </a:rPr>
              <a:t>.</a:t>
            </a:r>
            <a:r>
              <a:rPr lang="pl-PL" dirty="0" smtClean="0"/>
              <a:t> zwyciężyli gospodarze w stosunku 3:2</a:t>
            </a:r>
            <a:r>
              <a:rPr lang="pl-PL" dirty="0" smtClean="0"/>
              <a:t>.</a:t>
            </a: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38275"/>
          </a:xfrm>
        </p:spPr>
      </p:pic>
      <p:pic>
        <p:nvPicPr>
          <p:cNvPr id="5" name="Obraz 4" descr="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4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3254"/>
            <a:ext cx="9144000" cy="69034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Analiza gry</a:t>
            </a:r>
            <a:endParaRPr lang="pl-PL" dirty="0"/>
          </a:p>
        </p:txBody>
      </p:sp>
      <p:pic>
        <p:nvPicPr>
          <p:cNvPr id="5" name="Symbol zastępczy zawartości 4" descr="legionovi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2060848"/>
            <a:ext cx="2323617" cy="250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eaLnBrk="1" hangingPunct="1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pl-PL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 eaLnBrk="1" hangingPunct="1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E95C3E-E63B-4EE8-B5F4-ACBBB0604B4D}" type="slidenum">
              <a:rPr lang="en-GB" altLang="pl-PL" sz="1400">
                <a:solidFill>
                  <a:srgbClr val="FFFFFF"/>
                </a:solidFill>
                <a:latin typeface="Arial" charset="0"/>
              </a:rPr>
              <a:pPr algn="r" eaLnBrk="1" hangingPunct="1"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altLang="pl-PL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492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ctr" eaLnBrk="1" hangingPunct="1">
              <a:lnSpc>
                <a:spcPct val="80000"/>
              </a:lnSpc>
              <a:buClr>
                <a:srgbClr val="FFFFCC"/>
              </a:buClr>
              <a:buSzPct val="100000"/>
              <a:buFont typeface="Arial Narrow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2" charset="0"/>
                <a:ea typeface="MS Gothic" charset="-128"/>
              </a:rPr>
              <a:t/>
            </a:r>
            <a:br>
              <a:rPr lang="en-GB" sz="4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2" charset="0"/>
                <a:ea typeface="MS Gothic" charset="-128"/>
              </a:rPr>
            </a:br>
            <a:r>
              <a:rPr lang="en-GB" sz="4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2" charset="0"/>
                <a:ea typeface="MS Gothic" charset="-128"/>
              </a:rPr>
              <a:t/>
            </a:r>
            <a:br>
              <a:rPr lang="en-GB" sz="4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2" charset="0"/>
                <a:ea typeface="MS Gothic" charset="-128"/>
              </a:rPr>
            </a:br>
            <a:r>
              <a:rPr lang="en-GB" sz="4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Gothic" charset="-128"/>
                <a:cs typeface="Times New Roman" pitchFamily="18" charset="0"/>
              </a:rPr>
              <a:t>MECZ</a:t>
            </a:r>
            <a:r>
              <a:rPr lang="pl-PL" sz="4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Gothic" charset="-128"/>
                <a:cs typeface="Times New Roman" pitchFamily="18" charset="0"/>
              </a:rPr>
              <a:t> O MISTRZOSTWO </a:t>
            </a:r>
          </a:p>
          <a:p>
            <a:pPr algn="ctr" eaLnBrk="1" hangingPunct="1">
              <a:lnSpc>
                <a:spcPct val="80000"/>
              </a:lnSpc>
              <a:buClr>
                <a:srgbClr val="FFFFCC"/>
              </a:buClr>
              <a:buSzPct val="100000"/>
              <a:buFont typeface="Arial Narrow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Gothic" charset="-128"/>
                <a:cs typeface="Times New Roman" pitchFamily="18" charset="0"/>
              </a:rPr>
              <a:t>II-LIGI </a:t>
            </a:r>
          </a:p>
          <a:p>
            <a:pPr algn="ctr" eaLnBrk="1" hangingPunct="1">
              <a:lnSpc>
                <a:spcPct val="80000"/>
              </a:lnSpc>
              <a:buClr>
                <a:srgbClr val="FFFFCC"/>
              </a:buClr>
              <a:buSzPct val="100000"/>
              <a:buFont typeface="Arial Narrow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Gothic" charset="-128"/>
                <a:cs typeface="Times New Roman" pitchFamily="18" charset="0"/>
              </a:rPr>
              <a:t>Sobota   17.09.2016</a:t>
            </a:r>
            <a:endParaRPr lang="en-GB" sz="3600" b="1" dirty="0">
              <a:effectLst>
                <a:outerShdw blurRad="38100" dist="38100" dir="2700000" algn="tl">
                  <a:srgbClr val="000000"/>
                </a:outerShdw>
              </a:effectLst>
              <a:ea typeface="MS Gothic" charset="-128"/>
              <a:cs typeface="Times New Roman" pitchFamily="18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43608" y="2132856"/>
            <a:ext cx="7000875" cy="443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     </a:t>
            </a: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LEGIONOVIA LEGIONOWO -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OLIMPIA ELBLĄG</a:t>
            </a: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2:2(1:2)</a:t>
            </a: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Bramki: Wodecki(podanie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Krotofil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Ciach(podanie </a:t>
            </a:r>
            <a:r>
              <a:rPr lang="pl-PL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Garyga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>
                <a:srgbClr val="800000"/>
              </a:buClr>
              <a:buSzPct val="6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  <a:cs typeface="Times New Roman" pitchFamily="18" charset="0"/>
            </a:endParaRPr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900113" y="5057775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6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5" name="Freeform 6"/>
          <p:cNvSpPr>
            <a:spLocks noChangeArrowheads="1"/>
          </p:cNvSpPr>
          <p:nvPr/>
        </p:nvSpPr>
        <p:spPr bwMode="auto">
          <a:xfrm>
            <a:off x="7243763" y="5349875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8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ol boi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3906" cy="6858000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1547664" y="3501008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3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3347864" y="3501008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4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5220072" y="3501008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23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6876256" y="3501008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16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4283968" y="2708920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8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3059832" y="1916832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19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5724128" y="1988840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17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1619672" y="1124744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11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7164288" y="1124744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7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4427984" y="404664"/>
            <a:ext cx="648072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26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283968" y="5445224"/>
            <a:ext cx="648072" cy="432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24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4067944" y="60212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Madejski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148064" y="4077072"/>
            <a:ext cx="8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Krotofil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3347864" y="4077072"/>
            <a:ext cx="66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Bajat</a:t>
            </a:r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1259632" y="400506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Kutarba</a:t>
            </a:r>
            <a:endParaRPr lang="pl-PL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6804248" y="4077072"/>
            <a:ext cx="8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Grzelak</a:t>
            </a:r>
            <a:endParaRPr lang="pl-PL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5652120" y="2564904"/>
            <a:ext cx="860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Koziara</a:t>
            </a:r>
            <a:endParaRPr lang="pl-PL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2987824" y="2492896"/>
            <a:ext cx="81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Płonka</a:t>
            </a:r>
            <a:endParaRPr lang="pl-PL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4139952" y="32849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Milewski</a:t>
            </a:r>
            <a:endParaRPr lang="pl-PL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7164288" y="1700808"/>
            <a:ext cx="8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Garyga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1475656" y="1700808"/>
            <a:ext cx="9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Wodecki</a:t>
            </a:r>
            <a:endParaRPr lang="pl-PL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4355976" y="9087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Wójcik</a:t>
            </a:r>
            <a:endParaRPr lang="pl-PL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179512" y="436510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Rezerwowi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A. Ciesielski – (Mł</a:t>
            </a:r>
            <a:r>
              <a:rPr lang="pl-PL" dirty="0" smtClean="0"/>
              <a:t>.) 33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S. </a:t>
            </a:r>
            <a:r>
              <a:rPr lang="pl-PL" dirty="0" err="1" smtClean="0"/>
              <a:t>Borenović</a:t>
            </a:r>
            <a:r>
              <a:rPr lang="pl-PL" dirty="0" smtClean="0"/>
              <a:t> </a:t>
            </a:r>
            <a:r>
              <a:rPr lang="pl-PL" dirty="0" smtClean="0"/>
              <a:t> 5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M. Goliński </a:t>
            </a:r>
            <a:r>
              <a:rPr lang="pl-PL" dirty="0" smtClean="0"/>
              <a:t>18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A. </a:t>
            </a:r>
            <a:r>
              <a:rPr lang="pl-PL" dirty="0" err="1" smtClean="0"/>
              <a:t>Madeński</a:t>
            </a:r>
            <a:r>
              <a:rPr lang="pl-PL" dirty="0" smtClean="0"/>
              <a:t>- (Mł.) 14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W. </a:t>
            </a:r>
            <a:r>
              <a:rPr lang="pl-PL" dirty="0" smtClean="0"/>
              <a:t>Kalinowski 22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 I. </a:t>
            </a:r>
            <a:r>
              <a:rPr lang="pl-PL" dirty="0" err="1" smtClean="0"/>
              <a:t>Jovanović</a:t>
            </a:r>
            <a:r>
              <a:rPr lang="pl-PL" dirty="0" smtClean="0"/>
              <a:t> - 9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A. Ciach - 20</a:t>
            </a:r>
            <a:endParaRPr lang="pl-PL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7452320" y="4549676"/>
            <a:ext cx="190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Zmiany:</a:t>
            </a:r>
          </a:p>
          <a:p>
            <a:r>
              <a:rPr lang="pl-PL" dirty="0" smtClean="0"/>
              <a:t>58’ </a:t>
            </a:r>
            <a:r>
              <a:rPr lang="pl-PL" dirty="0" err="1" smtClean="0"/>
              <a:t>Koziara</a:t>
            </a:r>
            <a:endParaRPr lang="pl-PL" dirty="0" smtClean="0"/>
          </a:p>
          <a:p>
            <a:r>
              <a:rPr lang="pl-PL" dirty="0" smtClean="0"/>
              <a:t>       </a:t>
            </a:r>
            <a:r>
              <a:rPr lang="pl-PL" dirty="0" err="1" smtClean="0"/>
              <a:t>Madeński</a:t>
            </a:r>
            <a:endParaRPr lang="pl-PL" dirty="0" smtClean="0"/>
          </a:p>
          <a:p>
            <a:r>
              <a:rPr lang="pl-PL" dirty="0" smtClean="0"/>
              <a:t>64’   Wójcik</a:t>
            </a:r>
          </a:p>
          <a:p>
            <a:r>
              <a:rPr lang="pl-PL" dirty="0" smtClean="0"/>
              <a:t>       Ciach</a:t>
            </a:r>
          </a:p>
          <a:p>
            <a:r>
              <a:rPr lang="pl-PL" dirty="0" smtClean="0"/>
              <a:t>79’  Milewski </a:t>
            </a:r>
          </a:p>
          <a:p>
            <a:r>
              <a:rPr lang="pl-PL" dirty="0" smtClean="0"/>
              <a:t>        </a:t>
            </a:r>
            <a:r>
              <a:rPr lang="pl-PL" dirty="0" err="1" smtClean="0"/>
              <a:t>Jovanović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395536" y="332656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1-4-3-3</a:t>
            </a:r>
            <a:endParaRPr lang="pl-PL" sz="4400" b="1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7308304" y="2204864"/>
            <a:ext cx="183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Kartki:</a:t>
            </a:r>
          </a:p>
          <a:p>
            <a:r>
              <a:rPr lang="pl-PL" dirty="0" err="1" smtClean="0"/>
              <a:t>Bajat</a:t>
            </a:r>
            <a:r>
              <a:rPr lang="pl-PL" dirty="0" smtClean="0"/>
              <a:t> ż</a:t>
            </a:r>
          </a:p>
          <a:p>
            <a:r>
              <a:rPr lang="pl-PL" dirty="0" err="1" smtClean="0"/>
              <a:t>Kutarba</a:t>
            </a:r>
            <a:r>
              <a:rPr lang="pl-PL" dirty="0" smtClean="0"/>
              <a:t> 2 ż, cz 76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1" grpId="0"/>
      <p:bldP spid="32" grpId="0"/>
      <p:bldP spid="35" grpId="0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15 bramka 0-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18 bramka 0-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Bramki</a:t>
            </a:r>
            <a:endParaRPr lang="pl-PL" dirty="0"/>
          </a:p>
        </p:txBody>
      </p:sp>
      <p:pic>
        <p:nvPicPr>
          <p:cNvPr id="4" name="24 bramka 1-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41 bramka 2-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27" descr="bois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3025"/>
            <a:ext cx="78486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6660232" y="2132856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5292080" y="213285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3779912" y="213285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Elipsa 6"/>
          <p:cNvSpPr/>
          <p:nvPr/>
        </p:nvSpPr>
        <p:spPr>
          <a:xfrm>
            <a:off x="2267744" y="2132856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5076056" y="321297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4283968" y="3573016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2123728" y="3501008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2" name="Elipsa 11"/>
          <p:cNvSpPr/>
          <p:nvPr/>
        </p:nvSpPr>
        <p:spPr>
          <a:xfrm>
            <a:off x="6660232" y="3501008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4355976" y="429309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4" name="Elipsa 13"/>
          <p:cNvSpPr/>
          <p:nvPr/>
        </p:nvSpPr>
        <p:spPr>
          <a:xfrm>
            <a:off x="3635896" y="6453336"/>
            <a:ext cx="288925" cy="2159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24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1547664" y="2996952"/>
            <a:ext cx="287337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11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691680" y="4221088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ole tekstowe 18"/>
          <p:cNvSpPr txBox="1">
            <a:spLocks noChangeArrowheads="1"/>
          </p:cNvSpPr>
          <p:nvPr/>
        </p:nvSpPr>
        <p:spPr bwMode="auto">
          <a:xfrm>
            <a:off x="467544" y="26064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altLang="pl-PL" b="1" dirty="0" smtClean="0"/>
          </a:p>
        </p:txBody>
      </p:sp>
      <p:sp>
        <p:nvSpPr>
          <p:cNvPr id="18" name="Elipsa 17"/>
          <p:cNvSpPr/>
          <p:nvPr/>
        </p:nvSpPr>
        <p:spPr>
          <a:xfrm>
            <a:off x="4427984" y="3861048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8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5508104" y="3212976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7020272" y="4005064"/>
            <a:ext cx="288925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16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3419872" y="4149080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4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652120" y="4077072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7092280" y="2996952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203848" y="3212976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427984" y="2420888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26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120" name="pole tekstowe 28"/>
          <p:cNvSpPr txBox="1">
            <a:spLocks noChangeArrowheads="1"/>
          </p:cNvSpPr>
          <p:nvPr/>
        </p:nvSpPr>
        <p:spPr bwMode="auto">
          <a:xfrm>
            <a:off x="611188" y="5013325"/>
            <a:ext cx="309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/>
          </a:p>
        </p:txBody>
      </p:sp>
      <p:sp>
        <p:nvSpPr>
          <p:cNvPr id="30" name="Elipsa 29"/>
          <p:cNvSpPr/>
          <p:nvPr/>
        </p:nvSpPr>
        <p:spPr>
          <a:xfrm>
            <a:off x="4284663" y="476250"/>
            <a:ext cx="287337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1</a:t>
            </a:r>
          </a:p>
        </p:txBody>
      </p:sp>
      <p:sp>
        <p:nvSpPr>
          <p:cNvPr id="15" name="Elipsa 14"/>
          <p:cNvSpPr/>
          <p:nvPr/>
        </p:nvSpPr>
        <p:spPr>
          <a:xfrm flipV="1">
            <a:off x="3707904" y="6237312"/>
            <a:ext cx="144463" cy="1444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3563888" y="321297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827584" y="40466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Atak pozycyjny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0574E-7 L -0.14167 0.131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21554E-7 L 0.07882 0.152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95005E-6 L -0.09462 0.015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69103E-6 L 0.09444 0.057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3737E-6 L 0.00017 0.204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9584E-6 L -0.00782 0.073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8585E-6 L 0.00799 0.068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077E-6 L -0.15747 -0.188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W latach 80. klub pod nazwą </a:t>
            </a:r>
            <a:r>
              <a:rPr lang="pl-PL" i="1" dirty="0" smtClean="0"/>
              <a:t>Gwardia</a:t>
            </a:r>
            <a:r>
              <a:rPr lang="pl-PL" dirty="0" smtClean="0"/>
              <a:t> działał przy szkole Ministerstwa Spraw Wewnętrznych. Nazwę </a:t>
            </a:r>
            <a:r>
              <a:rPr lang="pl-PL" i="1" dirty="0" err="1" smtClean="0"/>
              <a:t>Legionovia</a:t>
            </a:r>
            <a:r>
              <a:rPr lang="pl-PL" dirty="0" smtClean="0"/>
              <a:t> przywrócono klubowi w 1989. Przez krótki czas </a:t>
            </a:r>
            <a:r>
              <a:rPr lang="pl-PL" i="1" dirty="0" err="1" smtClean="0"/>
              <a:t>Legionovia</a:t>
            </a:r>
            <a:r>
              <a:rPr lang="pl-PL" dirty="0" smtClean="0"/>
              <a:t> działała przy </a:t>
            </a:r>
            <a:r>
              <a:rPr lang="pl-PL" dirty="0" err="1" smtClean="0"/>
              <a:t>TKKFie</a:t>
            </a:r>
            <a:r>
              <a:rPr lang="pl-PL" dirty="0" smtClean="0"/>
              <a:t>.</a:t>
            </a:r>
          </a:p>
          <a:p>
            <a:r>
              <a:rPr lang="pl-PL" dirty="0" smtClean="0"/>
              <a:t>Na początku lat 90. w klubie funkcjonowały sekcje: piłki nożnej, rugby i szachów. W 1994 sekcja rugby usamodzielniła się. W 1996 wraz z wejściem w życie przepisów ustawy o Stowarzyszeniach klub przybrał formę stowarzyszenia sportowego pod nazwą Miejski Klub Sportowy </a:t>
            </a:r>
            <a:r>
              <a:rPr lang="pl-PL" i="1" dirty="0" err="1" smtClean="0"/>
              <a:t>Legionovia</a:t>
            </a:r>
            <a:r>
              <a:rPr lang="pl-PL" dirty="0" smtClean="0"/>
              <a:t> z sekcjami piłki nożnej, brydża, szachów i piłki siatkowej kobiet. Pod koniec 2003 postanowiono o wyłączeniu i usamodzielnieniu sekcji piłki siatkowej, co zbiegło się z awansem drużyny siatkarek do Serii B I ligi. Do innego klubu przekazano również sekcję szachową.</a:t>
            </a:r>
          </a:p>
          <a:p>
            <a:r>
              <a:rPr lang="pl-PL" dirty="0" smtClean="0"/>
              <a:t>Wraz z przeniesieniem siedziby klubu do nowego budynku (w połowie 2003) Zarząd Klubu podjął decyzję o powołaniu sekcji kulturystyki, przy której uruchomiono Klub Fitness z siłownią i aerobikiem. Kontynuatorem tradycji i dokonań klubu jest obecnie Stowarzyszenie Sportowe pn. Klub Sportowy </a:t>
            </a:r>
            <a:r>
              <a:rPr lang="pl-PL" i="1" dirty="0" err="1" smtClean="0"/>
              <a:t>Legionovia</a:t>
            </a:r>
            <a:r>
              <a:rPr lang="pl-PL" dirty="0" smtClean="0"/>
              <a:t> z możliwością prowadzenia działalności gospodarczej.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27" descr="bois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3025"/>
            <a:ext cx="78486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6732240" y="2420888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5220072" y="2420888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3635896" y="249289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Elipsa 6"/>
          <p:cNvSpPr/>
          <p:nvPr/>
        </p:nvSpPr>
        <p:spPr>
          <a:xfrm>
            <a:off x="2195736" y="2492896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5076056" y="321297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4283968" y="3789040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2051720" y="3861048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2" name="Elipsa 11"/>
          <p:cNvSpPr/>
          <p:nvPr/>
        </p:nvSpPr>
        <p:spPr>
          <a:xfrm>
            <a:off x="6660232" y="3501008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4355976" y="429309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4" name="Elipsa 13"/>
          <p:cNvSpPr/>
          <p:nvPr/>
        </p:nvSpPr>
        <p:spPr>
          <a:xfrm>
            <a:off x="3635896" y="6453336"/>
            <a:ext cx="288925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23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1691680" y="3212976"/>
            <a:ext cx="287337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11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115616" y="4509120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ole tekstowe 18"/>
          <p:cNvSpPr txBox="1">
            <a:spLocks noChangeArrowheads="1"/>
          </p:cNvSpPr>
          <p:nvPr/>
        </p:nvSpPr>
        <p:spPr bwMode="auto">
          <a:xfrm>
            <a:off x="467544" y="26064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altLang="pl-PL" b="1" dirty="0" smtClean="0"/>
          </a:p>
        </p:txBody>
      </p:sp>
      <p:sp>
        <p:nvSpPr>
          <p:cNvPr id="18" name="Elipsa 17"/>
          <p:cNvSpPr/>
          <p:nvPr/>
        </p:nvSpPr>
        <p:spPr>
          <a:xfrm>
            <a:off x="4211960" y="5229200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8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5580112" y="3789040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17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7596336" y="4365104"/>
            <a:ext cx="288925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16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339752" y="5157192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4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940152" y="5085184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7164288" y="3212976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2987824" y="3789040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355976" y="2780928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26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4120" name="pole tekstowe 28"/>
          <p:cNvSpPr txBox="1">
            <a:spLocks noChangeArrowheads="1"/>
          </p:cNvSpPr>
          <p:nvPr/>
        </p:nvSpPr>
        <p:spPr bwMode="auto">
          <a:xfrm>
            <a:off x="611188" y="5013325"/>
            <a:ext cx="309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/>
          </a:p>
        </p:txBody>
      </p:sp>
      <p:sp>
        <p:nvSpPr>
          <p:cNvPr id="30" name="Elipsa 29"/>
          <p:cNvSpPr/>
          <p:nvPr/>
        </p:nvSpPr>
        <p:spPr>
          <a:xfrm>
            <a:off x="4284663" y="476250"/>
            <a:ext cx="287337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1</a:t>
            </a:r>
          </a:p>
        </p:txBody>
      </p:sp>
      <p:sp>
        <p:nvSpPr>
          <p:cNvPr id="15" name="Elipsa 14"/>
          <p:cNvSpPr/>
          <p:nvPr/>
        </p:nvSpPr>
        <p:spPr>
          <a:xfrm flipV="1">
            <a:off x="3707904" y="6237312"/>
            <a:ext cx="144463" cy="1444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3563888" y="321297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323528" y="47667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Pressing na środkowych obrońcach, którzy mimo tego i tak mogą próbować rozgrywać piłkę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077E-6 L -0.14965 -0.178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08048E-6 L -0.08645 0.120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3321E-6 L -0.17326 0.141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28585E-6 L -0.04723 0.078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8585E-6 L -0.0158 0.078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63737E-6 L -0.11024 0.026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704E-6 L -0.06302 0.094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75301E-7 L -0.11788 0.120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Zawodnicy na których najlepiej stosować pressing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Defensywny pomocnik (młodzieżowiec) Sebastian Milewski(8)</a:t>
            </a:r>
          </a:p>
          <a:p>
            <a:r>
              <a:rPr lang="pl-PL" dirty="0" smtClean="0"/>
              <a:t>Środkowy pomocnik Patryk </a:t>
            </a:r>
            <a:r>
              <a:rPr lang="pl-PL" dirty="0" err="1" smtClean="0"/>
              <a:t>Koziara</a:t>
            </a:r>
            <a:r>
              <a:rPr lang="pl-PL" dirty="0" smtClean="0"/>
              <a:t>(17)</a:t>
            </a:r>
          </a:p>
          <a:p>
            <a:r>
              <a:rPr lang="pl-PL" dirty="0" smtClean="0"/>
              <a:t>Środkowi obrońcy </a:t>
            </a:r>
            <a:r>
              <a:rPr lang="pl-PL" dirty="0" err="1" smtClean="0"/>
              <a:t>Bajat</a:t>
            </a:r>
            <a:r>
              <a:rPr lang="pl-PL" dirty="0" smtClean="0"/>
              <a:t>(4) i </a:t>
            </a:r>
            <a:r>
              <a:rPr lang="pl-PL" dirty="0" err="1" smtClean="0"/>
              <a:t>Krotofil</a:t>
            </a:r>
            <a:r>
              <a:rPr lang="pl-PL" dirty="0" smtClean="0"/>
              <a:t>(23)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Film</a:t>
            </a:r>
            <a:endParaRPr lang="pl-PL" dirty="0"/>
          </a:p>
        </p:txBody>
      </p:sp>
      <p:pic>
        <p:nvPicPr>
          <p:cNvPr id="6" name="3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27" descr="bois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3025"/>
            <a:ext cx="78486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Prostokąt 27"/>
          <p:cNvSpPr/>
          <p:nvPr/>
        </p:nvSpPr>
        <p:spPr>
          <a:xfrm>
            <a:off x="1403648" y="2852936"/>
            <a:ext cx="864096" cy="7200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6156176" y="2996952"/>
            <a:ext cx="936104" cy="6480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/>
          <p:cNvSpPr/>
          <p:nvPr/>
        </p:nvSpPr>
        <p:spPr>
          <a:xfrm>
            <a:off x="4067944" y="2636912"/>
            <a:ext cx="864096" cy="6480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6876256" y="2276872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5652120" y="2348880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3851920" y="2348880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Elipsa 6"/>
          <p:cNvSpPr/>
          <p:nvPr/>
        </p:nvSpPr>
        <p:spPr>
          <a:xfrm>
            <a:off x="2123728" y="2348880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5292080" y="3789040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3779912" y="4221088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1979712" y="4293096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2" name="Elipsa 11"/>
          <p:cNvSpPr/>
          <p:nvPr/>
        </p:nvSpPr>
        <p:spPr>
          <a:xfrm>
            <a:off x="6588224" y="429309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4067944" y="4941168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6" name="Elipsa 15"/>
          <p:cNvSpPr/>
          <p:nvPr/>
        </p:nvSpPr>
        <p:spPr>
          <a:xfrm>
            <a:off x="1691680" y="3140968"/>
            <a:ext cx="287337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11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331640" y="4653136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ole tekstowe 18"/>
          <p:cNvSpPr txBox="1">
            <a:spLocks noChangeArrowheads="1"/>
          </p:cNvSpPr>
          <p:nvPr/>
        </p:nvSpPr>
        <p:spPr bwMode="auto">
          <a:xfrm>
            <a:off x="467544" y="26064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altLang="pl-PL" b="1" dirty="0" smtClean="0"/>
          </a:p>
        </p:txBody>
      </p:sp>
      <p:sp>
        <p:nvSpPr>
          <p:cNvPr id="18" name="Elipsa 17"/>
          <p:cNvSpPr/>
          <p:nvPr/>
        </p:nvSpPr>
        <p:spPr>
          <a:xfrm>
            <a:off x="4355976" y="4581128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8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5580112" y="4365104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7092280" y="4293096"/>
            <a:ext cx="288925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16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555776" y="5157192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796136" y="5085184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6444208" y="3212976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2699792" y="4221088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355976" y="2780928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26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4120" name="pole tekstowe 28"/>
          <p:cNvSpPr txBox="1">
            <a:spLocks noChangeArrowheads="1"/>
          </p:cNvSpPr>
          <p:nvPr/>
        </p:nvSpPr>
        <p:spPr bwMode="auto">
          <a:xfrm>
            <a:off x="611188" y="5013325"/>
            <a:ext cx="309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/>
          </a:p>
        </p:txBody>
      </p:sp>
      <p:sp>
        <p:nvSpPr>
          <p:cNvPr id="30" name="Elipsa 29"/>
          <p:cNvSpPr/>
          <p:nvPr/>
        </p:nvSpPr>
        <p:spPr>
          <a:xfrm>
            <a:off x="4284663" y="476250"/>
            <a:ext cx="287337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9" name="Elipsa 8"/>
          <p:cNvSpPr/>
          <p:nvPr/>
        </p:nvSpPr>
        <p:spPr>
          <a:xfrm>
            <a:off x="3275856" y="3645024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323528" y="40466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Na co zwrócić uwagę w grze ofensywnej</a:t>
            </a:r>
          </a:p>
          <a:p>
            <a:r>
              <a:rPr lang="pl-PL" b="1" dirty="0" smtClean="0"/>
              <a:t>Zmiany bocznych pomocników i napastnika – gra fałszywą „9” ( 11, 26,7)</a:t>
            </a:r>
          </a:p>
          <a:p>
            <a:r>
              <a:rPr lang="pl-PL" b="1" dirty="0" smtClean="0"/>
              <a:t>Zmiana strony i gra dwoma bocznymi pomocnikami w sektorze</a:t>
            </a:r>
            <a:endParaRPr lang="pl-PL" b="1" dirty="0"/>
          </a:p>
        </p:txBody>
      </p:sp>
      <p:sp>
        <p:nvSpPr>
          <p:cNvPr id="32" name="Elipsa 31"/>
          <p:cNvSpPr/>
          <p:nvPr/>
        </p:nvSpPr>
        <p:spPr>
          <a:xfrm flipV="1">
            <a:off x="2699792" y="5013176"/>
            <a:ext cx="144463" cy="1444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Film</a:t>
            </a:r>
            <a:endParaRPr lang="pl-PL" dirty="0"/>
          </a:p>
        </p:txBody>
      </p:sp>
      <p:pic>
        <p:nvPicPr>
          <p:cNvPr id="4" name="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Zawodnicy na których trzeba zwrócić szczególną uwagę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r>
              <a:rPr lang="pl-PL" dirty="0" smtClean="0"/>
              <a:t>Marcin Wodecki </a:t>
            </a:r>
            <a:r>
              <a:rPr lang="pl-PL" dirty="0" smtClean="0"/>
              <a:t>boczny pomocnik (bramka</a:t>
            </a:r>
            <a:r>
              <a:rPr lang="pl-PL" dirty="0" smtClean="0"/>
              <a:t>) - 11</a:t>
            </a:r>
          </a:p>
          <a:p>
            <a:endParaRPr lang="pl-PL" dirty="0" smtClean="0"/>
          </a:p>
          <a:p>
            <a:r>
              <a:rPr lang="pl-PL" dirty="0" smtClean="0"/>
              <a:t>Paweł </a:t>
            </a:r>
            <a:r>
              <a:rPr lang="pl-PL" dirty="0" err="1" smtClean="0"/>
              <a:t>Garyga</a:t>
            </a:r>
            <a:r>
              <a:rPr lang="pl-PL" dirty="0" smtClean="0"/>
              <a:t> </a:t>
            </a:r>
            <a:r>
              <a:rPr lang="pl-PL" dirty="0" smtClean="0"/>
              <a:t>boczny pomocnik (asysta</a:t>
            </a:r>
            <a:r>
              <a:rPr lang="pl-PL" dirty="0" smtClean="0"/>
              <a:t>) - 7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 descr="pol boi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2" y="0"/>
            <a:ext cx="9144001" cy="6858000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7452320" y="2708920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5364088" y="2636912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3491880" y="2564904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Elipsa 6"/>
          <p:cNvSpPr/>
          <p:nvPr/>
        </p:nvSpPr>
        <p:spPr>
          <a:xfrm>
            <a:off x="1619672" y="2564904"/>
            <a:ext cx="287338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5148064" y="3645024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4283968" y="4221088"/>
            <a:ext cx="288032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1" name="Elipsa 10"/>
          <p:cNvSpPr/>
          <p:nvPr/>
        </p:nvSpPr>
        <p:spPr>
          <a:xfrm>
            <a:off x="1187624" y="4437112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2" name="Elipsa 11"/>
          <p:cNvSpPr/>
          <p:nvPr/>
        </p:nvSpPr>
        <p:spPr>
          <a:xfrm>
            <a:off x="7020272" y="3573016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4067944" y="5157192"/>
            <a:ext cx="287337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6" name="Elipsa 15"/>
          <p:cNvSpPr/>
          <p:nvPr/>
        </p:nvSpPr>
        <p:spPr>
          <a:xfrm>
            <a:off x="1475656" y="3140968"/>
            <a:ext cx="287337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11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611560" y="4653136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ole tekstowe 18"/>
          <p:cNvSpPr txBox="1">
            <a:spLocks noChangeArrowheads="1"/>
          </p:cNvSpPr>
          <p:nvPr/>
        </p:nvSpPr>
        <p:spPr bwMode="auto">
          <a:xfrm>
            <a:off x="467544" y="26064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altLang="pl-PL" b="1" dirty="0" smtClean="0"/>
          </a:p>
        </p:txBody>
      </p:sp>
      <p:sp>
        <p:nvSpPr>
          <p:cNvPr id="18" name="Elipsa 17"/>
          <p:cNvSpPr/>
          <p:nvPr/>
        </p:nvSpPr>
        <p:spPr>
          <a:xfrm>
            <a:off x="3275856" y="5157192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8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5580112" y="4365104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7596336" y="5661248"/>
            <a:ext cx="288925" cy="2174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16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1907704" y="5949280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076056" y="5949280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23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7164288" y="3212976"/>
            <a:ext cx="287338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7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2699792" y="4221088"/>
            <a:ext cx="287337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1"/>
                </a:solidFill>
              </a:rPr>
              <a:t>19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355976" y="2780928"/>
            <a:ext cx="288925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26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4120" name="pole tekstowe 28"/>
          <p:cNvSpPr txBox="1">
            <a:spLocks noChangeArrowheads="1"/>
          </p:cNvSpPr>
          <p:nvPr/>
        </p:nvSpPr>
        <p:spPr bwMode="auto">
          <a:xfrm>
            <a:off x="611188" y="5013325"/>
            <a:ext cx="3097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/>
          </a:p>
        </p:txBody>
      </p:sp>
      <p:sp>
        <p:nvSpPr>
          <p:cNvPr id="30" name="Elipsa 29"/>
          <p:cNvSpPr/>
          <p:nvPr/>
        </p:nvSpPr>
        <p:spPr>
          <a:xfrm>
            <a:off x="4284663" y="476250"/>
            <a:ext cx="287337" cy="215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9" name="Elipsa 8"/>
          <p:cNvSpPr/>
          <p:nvPr/>
        </p:nvSpPr>
        <p:spPr>
          <a:xfrm>
            <a:off x="3275856" y="3645024"/>
            <a:ext cx="288925" cy="21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323528" y="476672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Gra w obronie </a:t>
            </a:r>
          </a:p>
          <a:p>
            <a:r>
              <a:rPr lang="pl-PL" b="1" dirty="0" smtClean="0"/>
              <a:t>Pressing wysoki</a:t>
            </a:r>
          </a:p>
          <a:p>
            <a:r>
              <a:rPr lang="pl-PL" b="1" dirty="0" smtClean="0"/>
              <a:t>Odpowiedz na to</a:t>
            </a:r>
          </a:p>
          <a:p>
            <a:r>
              <a:rPr lang="pl-PL" b="1" dirty="0" smtClean="0"/>
              <a:t>a) jak najszybsze zagranie do napastnika lub bocznych pomocników – szukanie wolnego </a:t>
            </a:r>
            <a:r>
              <a:rPr lang="pl-PL" b="1" dirty="0" err="1" smtClean="0"/>
              <a:t>miejscamiędzy</a:t>
            </a:r>
            <a:r>
              <a:rPr lang="pl-PL" b="1" dirty="0" smtClean="0"/>
              <a:t> zawodnikami</a:t>
            </a:r>
          </a:p>
          <a:p>
            <a:r>
              <a:rPr lang="pl-PL" b="1" dirty="0" smtClean="0"/>
              <a:t>b) wycofanie do bramkarza </a:t>
            </a:r>
            <a:endParaRPr lang="pl-PL" b="1" dirty="0"/>
          </a:p>
        </p:txBody>
      </p:sp>
      <p:sp>
        <p:nvSpPr>
          <p:cNvPr id="32" name="Elipsa 31"/>
          <p:cNvSpPr/>
          <p:nvPr/>
        </p:nvSpPr>
        <p:spPr>
          <a:xfrm flipV="1">
            <a:off x="2699792" y="4077072"/>
            <a:ext cx="144463" cy="1444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57262E-6 L 0.07882 -0.19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3201E-6 L -0.09462 -0.005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0.05227 L -0.00782 -0.026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8585E-6 L -0.11007 -0.057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37835E-6 L -0.04705 -0.089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8353E-6 L 0.05521 -0.1207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27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res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084" y="0"/>
            <a:ext cx="915408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Stałe fragmenty gry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Duża liczba kombinacji – granie na krótko pomieszane z bezpośrednimi </a:t>
            </a:r>
            <a:r>
              <a:rPr lang="pl-PL" dirty="0" smtClean="0"/>
              <a:t>dośrodkowaniami</a:t>
            </a:r>
          </a:p>
          <a:p>
            <a:r>
              <a:rPr lang="pl-PL" dirty="0" smtClean="0"/>
              <a:t>Zalecenie – ustawienie mające na celu eliminować możliwość zagrania piłki po ziemi w pole karne, reakcja na próby przepuszczenia piłki</a:t>
            </a:r>
          </a:p>
          <a:p>
            <a:r>
              <a:rPr lang="pl-PL" dirty="0" smtClean="0"/>
              <a:t>Przy rzutach bezpośrednich </a:t>
            </a:r>
            <a:r>
              <a:rPr lang="pl-PL" dirty="0" err="1" smtClean="0"/>
              <a:t>najgroźniejsizawodnicy</a:t>
            </a:r>
            <a:r>
              <a:rPr lang="pl-PL" dirty="0" smtClean="0"/>
              <a:t> - </a:t>
            </a:r>
            <a:r>
              <a:rPr lang="pl-PL" dirty="0" err="1" smtClean="0"/>
              <a:t>Bajat</a:t>
            </a:r>
            <a:r>
              <a:rPr lang="pl-PL" dirty="0" smtClean="0"/>
              <a:t> (4) i </a:t>
            </a:r>
            <a:r>
              <a:rPr lang="pl-PL" dirty="0" err="1" smtClean="0"/>
              <a:t>Krotofil</a:t>
            </a:r>
            <a:r>
              <a:rPr lang="pl-PL" dirty="0" smtClean="0"/>
              <a:t> (23)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5 rozny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Zarząd klubu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Prezes</a:t>
            </a:r>
            <a:r>
              <a:rPr lang="pl-PL" dirty="0" smtClean="0"/>
              <a:t>: Dariusz </a:t>
            </a:r>
            <a:r>
              <a:rPr lang="pl-PL" dirty="0" err="1" smtClean="0"/>
              <a:t>Ziąbski</a:t>
            </a:r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Wiceprezes</a:t>
            </a:r>
            <a:r>
              <a:rPr lang="pl-PL" dirty="0" smtClean="0"/>
              <a:t>: Robert Dąbkowski</a:t>
            </a:r>
          </a:p>
          <a:p>
            <a:endParaRPr lang="pl-PL" dirty="0" smtClean="0"/>
          </a:p>
          <a:p>
            <a:r>
              <a:rPr lang="pl-PL" b="1" dirty="0" smtClean="0"/>
              <a:t>Członkowie</a:t>
            </a:r>
            <a:r>
              <a:rPr lang="pl-PL" dirty="0" smtClean="0"/>
              <a:t>: Sebastian </a:t>
            </a:r>
            <a:r>
              <a:rPr lang="pl-PL" dirty="0" err="1" smtClean="0"/>
              <a:t>Dzisiewicz</a:t>
            </a:r>
            <a:r>
              <a:rPr lang="pl-PL" dirty="0" smtClean="0"/>
              <a:t> i Jacek Kopka</a:t>
            </a:r>
          </a:p>
          <a:p>
            <a:endParaRPr lang="pl-PL" dirty="0"/>
          </a:p>
        </p:txBody>
      </p:sp>
      <p:pic>
        <p:nvPicPr>
          <p:cNvPr id="4" name="Obraz 3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7 rozny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0" y="-12811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ft ata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597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tf atak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1665" y="0"/>
            <a:ext cx="921974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Stały fragmenty gry w obronie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Zespół preferuje ustawienie w strefie</a:t>
            </a:r>
          </a:p>
          <a:p>
            <a:r>
              <a:rPr lang="pl-PL" dirty="0" smtClean="0"/>
              <a:t>Grać na drugi słupek </a:t>
            </a:r>
          </a:p>
          <a:p>
            <a:r>
              <a:rPr lang="pl-PL" dirty="0" smtClean="0"/>
              <a:t>Wolne przedpole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tf obro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901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467543" y="1600200"/>
          <a:ext cx="8219256" cy="5023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056"/>
                <a:gridCol w="2057400"/>
                <a:gridCol w="2057400"/>
                <a:gridCol w="2057400"/>
              </a:tblGrid>
              <a:tr h="31663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</a:rPr>
                        <a:t>SZTAB SZKOLENIOWY - GRUPY MŁODZIEŻOWE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2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imię</a:t>
                      </a:r>
                      <a:r>
                        <a:rPr lang="en-GB" sz="1000" b="1" dirty="0">
                          <a:latin typeface="Calibri"/>
                          <a:ea typeface="Times New Roman"/>
                        </a:rPr>
                        <a:t>, </a:t>
                      </a: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nazwisko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funkcja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imię</a:t>
                      </a:r>
                      <a:r>
                        <a:rPr lang="en-GB" sz="1000" b="1" dirty="0">
                          <a:latin typeface="Calibri"/>
                          <a:ea typeface="Times New Roman"/>
                        </a:rPr>
                        <a:t>, </a:t>
                      </a: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nazwisko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 err="1">
                          <a:latin typeface="Calibri"/>
                          <a:ea typeface="Times New Roman"/>
                        </a:rPr>
                        <a:t>funkcja</a:t>
                      </a:r>
                      <a:endParaRPr lang="pl-PL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Paweł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WASIAK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Koordynator gr. młodzieżowych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Robert OSOWSKI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Trener U-11 (2006)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Sebastian DZISIEWICZ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II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drużyny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Łukasz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TRZEBUCHOWSKI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U-11 (2006)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Arkadiusz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SZULC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U-19 (1998/99)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Robert OSOWSKI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U-10 (2007)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Arkadiusz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SZULC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U-17 (2000)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Łukasz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TRZEBUCHOWSKI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U-10 (2007)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Arkadiusz SZULC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U-16 (</a:t>
                      </a:r>
                      <a:r>
                        <a:rPr lang="en-GB" sz="900" b="1" dirty="0" smtClean="0">
                          <a:latin typeface="Calibri"/>
                          <a:ea typeface="Times New Roman"/>
                        </a:rPr>
                        <a:t>200</a:t>
                      </a:r>
                      <a:r>
                        <a:rPr lang="pl-PL" sz="900" b="1" dirty="0" smtClean="0">
                          <a:latin typeface="Calibri"/>
                          <a:ea typeface="Times New Roman"/>
                        </a:rPr>
                        <a:t>1)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Dariusz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ZIĄBSKI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U-9 (2008)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Damian SKWAREK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U-15 (2002)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Sebastian DZISIEWICZ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U-9 (2008)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Bartosz GRZELAK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U-14 (2003)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Bartosz GRZELAK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U-8 (2009)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Mikołaj GRZELAK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U-14 (2003)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Marek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KROTOFIL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U-8 (2009)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Paweł WASIAK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U-13 (2004)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Dominik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BUZE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U-7 (2010)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Maciej BRZOZOWSKI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U-13 (2004)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Arkadiusz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BUZE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U-7 (2010)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Tomasz WAWRZYNIAK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U-12 (2005)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Łukasz ZWOLIŃSKI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bramkarzy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Paweł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WASIAK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asystent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U-12 (2005)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latin typeface="Calibri"/>
                          <a:ea typeface="Times New Roman"/>
                        </a:rPr>
                        <a:t>Damian SKWAREK</a:t>
                      </a:r>
                      <a:endParaRPr lang="pl-PL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Trener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Piłkarskich</a:t>
                      </a:r>
                      <a:r>
                        <a:rPr lang="en-GB" sz="9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en-GB" sz="900" b="1" dirty="0" err="1">
                          <a:latin typeface="Calibri"/>
                          <a:ea typeface="Times New Roman"/>
                        </a:rPr>
                        <a:t>Przedszkoli</a:t>
                      </a:r>
                      <a:endParaRPr lang="pl-PL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Struktura szkolenia:</a:t>
            </a:r>
            <a:endParaRPr lang="pl-PL" dirty="0"/>
          </a:p>
        </p:txBody>
      </p:sp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Baza sportowa: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/>
              <a:t>Stadion miejski:</a:t>
            </a:r>
          </a:p>
          <a:p>
            <a:r>
              <a:rPr lang="pl-PL" dirty="0" smtClean="0"/>
              <a:t>Główna płyta boiska z trybuną o pojemności 1720</a:t>
            </a:r>
          </a:p>
          <a:p>
            <a:r>
              <a:rPr lang="pl-PL" dirty="0" smtClean="0"/>
              <a:t>Boisko ze sztuczną nawierzchnią</a:t>
            </a:r>
          </a:p>
          <a:p>
            <a:r>
              <a:rPr lang="pl-PL" dirty="0" smtClean="0"/>
              <a:t>Boisko typu „Orlik”</a:t>
            </a:r>
          </a:p>
          <a:p>
            <a:r>
              <a:rPr lang="pl-PL" dirty="0" smtClean="0"/>
              <a:t>Siłownia</a:t>
            </a:r>
          </a:p>
          <a:p>
            <a:pPr>
              <a:buNone/>
            </a:pPr>
            <a:r>
              <a:rPr lang="pl-PL" dirty="0" smtClean="0"/>
              <a:t>Hala Sportowa Arena – 1989 miejsc</a:t>
            </a:r>
          </a:p>
          <a:p>
            <a:pPr>
              <a:buNone/>
            </a:pPr>
            <a:r>
              <a:rPr lang="pl-PL" dirty="0" smtClean="0"/>
              <a:t>Klub korzysta również z boisk treningowych w Jabłonnej i </a:t>
            </a:r>
            <a:r>
              <a:rPr lang="pl-PL" dirty="0" smtClean="0"/>
              <a:t>Dębe.</a:t>
            </a:r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tadion leg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885365" cy="525351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128792" cy="782960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Stadion Miejski w Legionowie im. ks. </a:t>
            </a:r>
            <a:r>
              <a:rPr lang="pl-PL" sz="3600" b="1" dirty="0" err="1" smtClean="0"/>
              <a:t>płk</a:t>
            </a:r>
            <a:r>
              <a:rPr lang="pl-PL" sz="3600" b="1" dirty="0" smtClean="0"/>
              <a:t>. Jana </a:t>
            </a:r>
            <a:r>
              <a:rPr lang="pl-PL" sz="3600" b="1" dirty="0" err="1" smtClean="0"/>
              <a:t>Mrugacza</a:t>
            </a:r>
            <a:r>
              <a:rPr lang="pl-PL" sz="3600" b="1" dirty="0" smtClean="0"/>
              <a:t> (Pojemność: 1730)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pl-PL" dirty="0" smtClean="0"/>
              <a:t>Boisko ze sztuczną nawierzchnią</a:t>
            </a:r>
            <a:endParaRPr lang="pl-PL" dirty="0"/>
          </a:p>
        </p:txBody>
      </p:sp>
      <p:pic>
        <p:nvPicPr>
          <p:cNvPr id="6" name="Symbol zastępczy zawartości 5" descr="piłka-nożna-stad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Obraz 6" descr="legionovi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40" y="0"/>
            <a:ext cx="1440160" cy="155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821</Words>
  <Application>Microsoft Office PowerPoint</Application>
  <PresentationFormat>Pokaz na ekranie (4:3)</PresentationFormat>
  <Paragraphs>262</Paragraphs>
  <Slides>55</Slides>
  <Notes>1</Notes>
  <HiddenSlides>0</HiddenSlides>
  <MMClips>8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Motyw pakietu Office</vt:lpstr>
      <vt:lpstr>Staż trenerski KS Legionovia KZB Legionowo 12-18.09.2016</vt:lpstr>
      <vt:lpstr>KS Legionovia KZB Legionowo</vt:lpstr>
      <vt:lpstr>Historia</vt:lpstr>
      <vt:lpstr>Historia</vt:lpstr>
      <vt:lpstr>Zarząd klubu</vt:lpstr>
      <vt:lpstr>Struktura szkolenia:</vt:lpstr>
      <vt:lpstr>Baza sportowa:</vt:lpstr>
      <vt:lpstr>Stadion Miejski w Legionowie im. ks. płk. Jana Mrugacza (Pojemność: 1730) </vt:lpstr>
      <vt:lpstr>Boisko ze sztuczną nawierzchnią</vt:lpstr>
      <vt:lpstr>Boisko typu „Orlik”</vt:lpstr>
      <vt:lpstr>Hala „Arena Legionowo”</vt:lpstr>
      <vt:lpstr>Siłownia</vt:lpstr>
      <vt:lpstr>Sztab szkoleniowy</vt:lpstr>
      <vt:lpstr>Sztab szkoleniowy</vt:lpstr>
      <vt:lpstr>Ryszard Wieczorek</vt:lpstr>
      <vt:lpstr>Kadra I zespołu</vt:lpstr>
      <vt:lpstr>Slajd 17</vt:lpstr>
      <vt:lpstr>Slajd 18</vt:lpstr>
      <vt:lpstr>Mikrocykl treningowy 12-18.09.2016</vt:lpstr>
      <vt:lpstr>Trening 1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Analiza gry</vt:lpstr>
      <vt:lpstr>Slajd 33</vt:lpstr>
      <vt:lpstr>Slajd 34</vt:lpstr>
      <vt:lpstr>Slajd 35</vt:lpstr>
      <vt:lpstr>Slajd 36</vt:lpstr>
      <vt:lpstr>Bramki</vt:lpstr>
      <vt:lpstr>Slajd 38</vt:lpstr>
      <vt:lpstr>Slajd 39</vt:lpstr>
      <vt:lpstr>Slajd 40</vt:lpstr>
      <vt:lpstr>Zawodnicy na których najlepiej stosować pressing</vt:lpstr>
      <vt:lpstr>Film</vt:lpstr>
      <vt:lpstr>Slajd 43</vt:lpstr>
      <vt:lpstr>Film</vt:lpstr>
      <vt:lpstr>Zawodnicy na których trzeba zwrócić szczególną uwagę</vt:lpstr>
      <vt:lpstr>Slajd 46</vt:lpstr>
      <vt:lpstr>Slajd 47</vt:lpstr>
      <vt:lpstr>Stałe fragmenty gry</vt:lpstr>
      <vt:lpstr>Slajd 49</vt:lpstr>
      <vt:lpstr>Slajd 50</vt:lpstr>
      <vt:lpstr>Slajd 51</vt:lpstr>
      <vt:lpstr>Slajd 52</vt:lpstr>
      <vt:lpstr>Stały fragmenty gry w obronie</vt:lpstr>
      <vt:lpstr>Slajd 54</vt:lpstr>
      <vt:lpstr>DZIĘKUJĘ ZA UWAGĘ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 trenerski Legionovia Legionowo 12-18.09.2016</dc:title>
  <dc:creator>JM Dorodzińścy</dc:creator>
  <cp:lastModifiedBy>JM Dorodzińścy</cp:lastModifiedBy>
  <cp:revision>22</cp:revision>
  <dcterms:created xsi:type="dcterms:W3CDTF">2016-09-21T07:42:53Z</dcterms:created>
  <dcterms:modified xsi:type="dcterms:W3CDTF">2016-09-24T02:27:15Z</dcterms:modified>
</cp:coreProperties>
</file>